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56" r:id="rId2"/>
    <p:sldId id="427" r:id="rId3"/>
    <p:sldId id="430" r:id="rId4"/>
    <p:sldId id="431" r:id="rId5"/>
    <p:sldId id="432" r:id="rId6"/>
    <p:sldId id="433" r:id="rId7"/>
    <p:sldId id="434" r:id="rId8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D4A69F6E-D90E-4D30-835E-A66DE4C64922}">
          <p14:sldIdLst>
            <p14:sldId id="256"/>
            <p14:sldId id="427"/>
            <p14:sldId id="430"/>
            <p14:sldId id="431"/>
            <p14:sldId id="432"/>
            <p14:sldId id="433"/>
            <p14:sldId id="4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DEDA88"/>
    <a:srgbClr val="10C9EE"/>
    <a:srgbClr val="7B3D17"/>
    <a:srgbClr val="E4ACAA"/>
    <a:srgbClr val="176F94"/>
    <a:srgbClr val="C8A287"/>
    <a:srgbClr val="D7CBCD"/>
    <a:srgbClr val="638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94660"/>
  </p:normalViewPr>
  <p:slideViewPr>
    <p:cSldViewPr>
      <p:cViewPr varScale="1">
        <p:scale>
          <a:sx n="116" d="100"/>
          <a:sy n="116" d="100"/>
        </p:scale>
        <p:origin x="1302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220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21474-1F2C-4F4A-85A5-ADECBB9D8FAF}" type="datetime1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C5DA5-92DA-4AA6-AC98-DBEBF1F0DF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4315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EA269-8490-4C00-ACA3-D283B2854388}" type="datetime1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E8BBD-FDE9-4E0E-9DC5-E7A6CA1D09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6819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980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9C81-35C3-4321-8E01-D63613701101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AFCD-DE72-469F-ACBE-97E94079C4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9C81-35C3-4321-8E01-D63613701101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275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9C81-35C3-4321-8E01-D63613701101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2422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486970"/>
            <a:ext cx="9144000" cy="11304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72085"/>
            <a:ext cx="9144000" cy="1130424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9C81-35C3-4321-8E01-D63613701101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084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9C81-35C3-4321-8E01-D63613701101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077852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9C81-35C3-4321-8E01-D63613701101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997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9C81-35C3-4321-8E01-D63613701101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983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9C81-35C3-4321-8E01-D63613701101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362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9C81-35C3-4321-8E01-D63613701101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98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9C81-35C3-4321-8E01-D63613701101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536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9C81-35C3-4321-8E01-D63613701101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730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89C81-35C3-4321-8E01-D63613701101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54868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8581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75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bill.ba.org.tw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mber_huang@fisc.com.tw\Desktop\Pic\圖庫 (B092)\shutterstock_850961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" b="8453"/>
          <a:stretch/>
        </p:blipFill>
        <p:spPr bwMode="auto">
          <a:xfrm flipH="1" flipV="1">
            <a:off x="-2" y="0"/>
            <a:ext cx="3563890" cy="556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352927" cy="1828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ts val="6000"/>
              </a:lnSpc>
            </a:pPr>
            <a:r>
              <a:rPr lang="en-US" altLang="zh-TW" sz="6000" b="1" dirty="0" smtClean="0">
                <a:ln>
                  <a:solidFill>
                    <a:srgbClr val="7B3D17"/>
                  </a:solidFill>
                </a:ln>
                <a:solidFill>
                  <a:srgbClr val="002060"/>
                </a:solidFill>
              </a:rPr>
              <a:t>  </a:t>
            </a:r>
            <a:r>
              <a:rPr lang="en-US" altLang="zh-TW" sz="6000" b="1" dirty="0" smtClean="0">
                <a:ln>
                  <a:solidFill>
                    <a:srgbClr val="7B3D17"/>
                  </a:solidFill>
                </a:ln>
                <a:solidFill>
                  <a:schemeClr val="tx1"/>
                </a:solidFill>
              </a:rPr>
              <a:t/>
            </a:r>
            <a:br>
              <a:rPr lang="en-US" altLang="zh-TW" sz="6000" b="1" dirty="0" smtClean="0">
                <a:ln>
                  <a:solidFill>
                    <a:srgbClr val="7B3D17"/>
                  </a:solidFill>
                </a:ln>
                <a:solidFill>
                  <a:schemeClr val="tx1"/>
                </a:solidFill>
              </a:rPr>
            </a:br>
            <a:r>
              <a:rPr lang="zh-TW" altLang="en-US" sz="44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網路繳納申請勘測舖設維護變更</a:t>
            </a:r>
            <a:r>
              <a:rPr lang="en-US" altLang="zh-TW" sz="44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4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4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海底電纜或管道路線劃定許可</a:t>
            </a:r>
            <a:r>
              <a:rPr lang="zh-TW" altLang="en-US" sz="4400" b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案規費交易</a:t>
            </a:r>
            <a:r>
              <a:rPr lang="zh-TW" altLang="en-US" sz="44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流程</a:t>
            </a:r>
            <a:r>
              <a:rPr lang="zh-TW" altLang="en-US" sz="44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及操作畫面</a:t>
            </a:r>
            <a:endParaRPr lang="zh-TW" altLang="en-US" sz="4400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949280"/>
            <a:ext cx="3034921" cy="6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442520" cy="990600"/>
          </a:xfrm>
        </p:spPr>
        <p:txBody>
          <a:bodyPr vert="horz" anchor="ctr">
            <a:noAutofit/>
          </a:bodyPr>
          <a:lstStyle/>
          <a:p>
            <a:r>
              <a:rPr lang="zh-TW" altLang="en-US" sz="24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網路繳納國庫款交易流程及操作畫面</a:t>
            </a:r>
            <a:endParaRPr lang="zh-TW" altLang="en-US" sz="2400" b="1" dirty="0">
              <a:solidFill>
                <a:srgbClr val="7B3D17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580065" y="6585668"/>
            <a:ext cx="533400" cy="244476"/>
          </a:xfrm>
        </p:spPr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3074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528367" y="4653136"/>
            <a:ext cx="2016224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086100" y="3284984"/>
            <a:ext cx="1521904" cy="13060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553494" y="476671"/>
            <a:ext cx="5256584" cy="1061829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進入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「全國繳費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</a:t>
            </a:r>
            <a:r>
              <a: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</a:t>
            </a:r>
            <a:r>
              <a:rPr lang="en-US" altLang="zh-TW" sz="1400" dirty="0" smtClean="0">
                <a:ln w="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hlinkClick r:id="rId3"/>
              </a:rPr>
              <a:t>https://ebill.ba.org.tw/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」首頁，點選「</a:t>
            </a:r>
            <a:r>
              <a:rPr lang="zh-TW" altLang="en-US" sz="14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政府機關相關費用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」；其項下有一費用「</a:t>
            </a:r>
            <a:r>
              <a:rPr lang="zh-TW" altLang="en-US" sz="14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國庫款項費用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」，點選該項費用後，進行後續繳費作業。</a:t>
            </a:r>
            <a:endParaRPr lang="zh-TW" altLang="en-US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2915816" y="1538500"/>
            <a:ext cx="0" cy="15304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 flipV="1">
            <a:off x="2915816" y="3068960"/>
            <a:ext cx="207640" cy="207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442520" cy="990600"/>
          </a:xfrm>
        </p:spPr>
        <p:txBody>
          <a:bodyPr vert="horz" anchor="ctr">
            <a:noAutofit/>
          </a:bodyPr>
          <a:lstStyle/>
          <a:p>
            <a:r>
              <a:rPr lang="zh-TW" altLang="en-US" sz="24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網路</a:t>
            </a:r>
            <a:r>
              <a:rPr lang="zh-TW" altLang="en-US" sz="2400" b="1" dirty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繳納國庫款交易</a:t>
            </a:r>
            <a:r>
              <a:rPr lang="zh-TW" altLang="en-US" sz="24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流程及操作畫面</a:t>
            </a:r>
            <a:r>
              <a:rPr lang="en-US" altLang="zh-TW" sz="16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續</a:t>
            </a:r>
            <a:r>
              <a:rPr lang="en-US" altLang="zh-TW" sz="16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600" b="1" dirty="0">
              <a:solidFill>
                <a:srgbClr val="7B3D17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580065" y="6585668"/>
            <a:ext cx="533400" cy="244476"/>
          </a:xfrm>
        </p:spPr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7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8497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403648" y="2636912"/>
            <a:ext cx="3193432" cy="1682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741096" y="2256664"/>
            <a:ext cx="3930399" cy="1631216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marL="0" lvl="1" algn="just">
              <a:lnSpc>
                <a:spcPts val="2000"/>
              </a:lnSpc>
            </a:pP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輸入繳費資訊</a:t>
            </a:r>
            <a:endParaRPr lang="en-US" altLang="zh-TW" sz="1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algn="just">
              <a:lnSpc>
                <a:spcPts val="2000"/>
              </a:lnSpc>
            </a:pP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繳庫帳號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」請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05080101010006</a:t>
            </a:r>
            <a:endParaRPr lang="en-US" altLang="zh-TW" sz="1200" b="1" dirty="0" smtClean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marL="0" lvl="1" algn="just">
              <a:lnSpc>
                <a:spcPts val="2000"/>
              </a:lnSpc>
            </a:pP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(2)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「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銷帳編號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」請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041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0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○○○○○○○○         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algn="just">
              <a:lnSpc>
                <a:spcPts val="2000"/>
              </a:lnSpc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                                         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   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(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○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碼公司統一編號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)</a:t>
            </a:r>
          </a:p>
          <a:p>
            <a:pPr marL="0" lvl="1" algn="just">
              <a:lnSpc>
                <a:spcPts val="2000"/>
              </a:lnSpc>
            </a:pP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(3)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「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款項金額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」請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：規費金額</a:t>
            </a:r>
            <a:endParaRPr lang="en-US" altLang="zh-TW" sz="1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algn="just">
              <a:lnSpc>
                <a:spcPts val="2000"/>
              </a:lnSpc>
            </a:pP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(4)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「身分證號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或統編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」請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輸入：公司統一編號</a:t>
            </a:r>
            <a:endParaRPr lang="zh-TW" altLang="en-US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45070" y="4552019"/>
            <a:ext cx="2591226" cy="315151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zh-TW" altLang="en-US" sz="1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此標明支付工具種類及相關手續費用</a:t>
            </a:r>
            <a:endParaRPr lang="zh-TW" altLang="en-US" sz="11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4427984" y="4725144"/>
            <a:ext cx="2160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4638045" y="3429000"/>
            <a:ext cx="1080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537752" y="2726498"/>
            <a:ext cx="1980220" cy="1859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05080101010006</a:t>
            </a:r>
          </a:p>
        </p:txBody>
      </p:sp>
      <p:sp>
        <p:nvSpPr>
          <p:cNvPr id="14" name="矩形 13"/>
          <p:cNvSpPr/>
          <p:nvPr/>
        </p:nvSpPr>
        <p:spPr>
          <a:xfrm>
            <a:off x="2537752" y="3147598"/>
            <a:ext cx="1980220" cy="1877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28511" y="3566097"/>
            <a:ext cx="1366436" cy="2211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24128" y="5084496"/>
            <a:ext cx="1872208" cy="316240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zh-TW" altLang="en-US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輸入完成後，點選確認送出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5508104" y="5301208"/>
            <a:ext cx="2160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2528511" y="4003881"/>
            <a:ext cx="1980220" cy="1804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66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580065" y="6585668"/>
            <a:ext cx="533400" cy="244476"/>
          </a:xfrm>
        </p:spPr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pic>
        <p:nvPicPr>
          <p:cNvPr id="7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7" y="836712"/>
            <a:ext cx="8856984" cy="571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群組 7"/>
          <p:cNvGrpSpPr/>
          <p:nvPr/>
        </p:nvGrpSpPr>
        <p:grpSpPr>
          <a:xfrm rot="10800000" flipH="1">
            <a:off x="5508104" y="1628800"/>
            <a:ext cx="477398" cy="1728192"/>
            <a:chOff x="2915816" y="1538500"/>
            <a:chExt cx="207640" cy="1738100"/>
          </a:xfrm>
        </p:grpSpPr>
        <p:cxnSp>
          <p:nvCxnSpPr>
            <p:cNvPr id="9" name="直線接點 8"/>
            <p:cNvCxnSpPr/>
            <p:nvPr/>
          </p:nvCxnSpPr>
          <p:spPr>
            <a:xfrm>
              <a:off x="2915816" y="1538500"/>
              <a:ext cx="0" cy="15304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 flipV="1">
              <a:off x="2915816" y="3068960"/>
              <a:ext cx="207640" cy="2076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5292080" y="3356993"/>
            <a:ext cx="3600400" cy="861774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marL="0" lvl="1" algn="just">
              <a:lnSpc>
                <a:spcPts val="2000"/>
              </a:lnSpc>
            </a:pP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確認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繳費資訊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無誤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並輸入動態圖像驗證碼後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algn="just">
              <a:lnSpc>
                <a:spcPts val="2000"/>
              </a:lnSpc>
            </a:pP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循指示插入晶片金融卡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，並輸入密碼後，點</a:t>
            </a:r>
            <a:endParaRPr lang="en-US" altLang="zh-TW" sz="1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algn="just">
              <a:lnSpc>
                <a:spcPts val="2000"/>
              </a:lnSpc>
            </a:pP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選確認付款。</a:t>
            </a:r>
            <a:endParaRPr lang="zh-TW" altLang="en-US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63688" y="2398334"/>
            <a:ext cx="2160240" cy="3825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 rot="10800000" flipH="1">
            <a:off x="1286290" y="2560312"/>
            <a:ext cx="477398" cy="2380856"/>
            <a:chOff x="2915816" y="1538500"/>
            <a:chExt cx="207640" cy="1738100"/>
          </a:xfrm>
        </p:grpSpPr>
        <p:cxnSp>
          <p:nvCxnSpPr>
            <p:cNvPr id="14" name="直線接點 13"/>
            <p:cNvCxnSpPr/>
            <p:nvPr/>
          </p:nvCxnSpPr>
          <p:spPr>
            <a:xfrm>
              <a:off x="2915816" y="1538500"/>
              <a:ext cx="0" cy="15304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flipH="1" flipV="1">
              <a:off x="2915816" y="3068960"/>
              <a:ext cx="207640" cy="2076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/>
          <p:cNvSpPr/>
          <p:nvPr/>
        </p:nvSpPr>
        <p:spPr>
          <a:xfrm>
            <a:off x="107504" y="4945361"/>
            <a:ext cx="4104456" cy="861774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marL="228600" lvl="1" indent="-228600" algn="just">
              <a:lnSpc>
                <a:spcPts val="2000"/>
              </a:lnSpc>
              <a:buAutoNum type="arabicPeriod" startAt="3"/>
            </a:pP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繳費確認頁面：</a:t>
            </a:r>
            <a:endParaRPr lang="en-US" altLang="zh-TW" sz="1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algn="just">
              <a:lnSpc>
                <a:spcPts val="2000"/>
              </a:lnSpc>
            </a:pP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繳庫帳號」由財金公司與臺灣銀行即時連線，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進行查 </a:t>
            </a:r>
            <a:endParaRPr lang="en-US" altLang="zh-TW" sz="1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algn="just">
              <a:lnSpc>
                <a:spcPts val="2000"/>
              </a:lnSpc>
            </a:pP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詢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其正確性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；「身分證號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或統編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」欄位有檢核機制。</a:t>
            </a:r>
            <a:endParaRPr lang="zh-TW" altLang="en-US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323528" y="-243408"/>
            <a:ext cx="844252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sz="24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網路</a:t>
            </a:r>
            <a:r>
              <a:rPr lang="zh-TW" altLang="en-US" sz="2400" b="1" dirty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繳納國庫款交易</a:t>
            </a:r>
            <a:r>
              <a:rPr lang="zh-TW" altLang="en-US" sz="24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流程及操作畫面</a:t>
            </a:r>
            <a:r>
              <a:rPr lang="en-US" altLang="zh-TW" sz="16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續</a:t>
            </a:r>
            <a:r>
              <a:rPr lang="en-US" altLang="zh-TW" sz="16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600" b="1" dirty="0">
              <a:solidFill>
                <a:srgbClr val="7B3D17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70928" y="2989219"/>
            <a:ext cx="2160240" cy="3825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" name="直線接點 2"/>
          <p:cNvCxnSpPr>
            <a:endCxn id="17" idx="1"/>
          </p:cNvCxnSpPr>
          <p:nvPr/>
        </p:nvCxnSpPr>
        <p:spPr>
          <a:xfrm>
            <a:off x="1286289" y="2844738"/>
            <a:ext cx="284639" cy="3357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718882" y="4581363"/>
            <a:ext cx="1844072" cy="320024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marL="0" lvl="1" algn="just">
              <a:lnSpc>
                <a:spcPts val="2000"/>
              </a:lnSpc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輸入動態圖像驗證碼</a:t>
            </a:r>
          </a:p>
        </p:txBody>
      </p:sp>
      <p:sp>
        <p:nvSpPr>
          <p:cNvPr id="22" name="矩形 21"/>
          <p:cNvSpPr/>
          <p:nvPr/>
        </p:nvSpPr>
        <p:spPr>
          <a:xfrm>
            <a:off x="2543218" y="4653136"/>
            <a:ext cx="2892877" cy="2027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接點 22"/>
          <p:cNvCxnSpPr>
            <a:endCxn id="21" idx="1"/>
          </p:cNvCxnSpPr>
          <p:nvPr/>
        </p:nvCxnSpPr>
        <p:spPr>
          <a:xfrm>
            <a:off x="5436095" y="4725144"/>
            <a:ext cx="282787" cy="162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6141425" y="1835256"/>
            <a:ext cx="1886959" cy="3809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6732239" y="2755733"/>
            <a:ext cx="830715" cy="3128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4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442520" cy="990600"/>
          </a:xfrm>
        </p:spPr>
        <p:txBody>
          <a:bodyPr vert="horz" anchor="ctr">
            <a:noAutofit/>
          </a:bodyPr>
          <a:lstStyle/>
          <a:p>
            <a:r>
              <a:rPr lang="zh-TW" altLang="en-US" sz="24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網路</a:t>
            </a:r>
            <a:r>
              <a:rPr lang="zh-TW" altLang="en-US" sz="2400" b="1" dirty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繳納國庫款交易</a:t>
            </a:r>
            <a:r>
              <a:rPr lang="zh-TW" altLang="en-US" sz="24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流程及操作畫面</a:t>
            </a:r>
            <a:r>
              <a:rPr lang="en-US" altLang="zh-TW" sz="16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續</a:t>
            </a:r>
            <a:r>
              <a:rPr lang="en-US" altLang="zh-TW" sz="16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600" b="1" dirty="0">
              <a:solidFill>
                <a:srgbClr val="7B3D17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580065" y="6585668"/>
            <a:ext cx="533400" cy="244476"/>
          </a:xfrm>
        </p:spPr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9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68952" cy="556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051720" y="2767620"/>
            <a:ext cx="5256584" cy="27076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067944" y="5663698"/>
            <a:ext cx="3600400" cy="612412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確認繳費資訊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確認，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送出晶片金融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 </a:t>
            </a:r>
            <a:endParaRPr lang="en-US" altLang="zh-TW" sz="1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algn="just">
              <a:lnSpc>
                <a:spcPct val="150000"/>
              </a:lnSpc>
            </a:pP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交易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364088" y="4725144"/>
            <a:ext cx="703390" cy="2880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/>
          <p:nvPr/>
        </p:nvCxnSpPr>
        <p:spPr>
          <a:xfrm>
            <a:off x="5724128" y="5085184"/>
            <a:ext cx="0" cy="5785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0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442520" cy="990600"/>
          </a:xfrm>
        </p:spPr>
        <p:txBody>
          <a:bodyPr vert="horz" anchor="ctr">
            <a:noAutofit/>
          </a:bodyPr>
          <a:lstStyle/>
          <a:p>
            <a:r>
              <a:rPr lang="zh-TW" altLang="en-US" sz="24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網路</a:t>
            </a:r>
            <a:r>
              <a:rPr lang="zh-TW" altLang="en-US" sz="2400" b="1" dirty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繳納國庫款交易</a:t>
            </a:r>
            <a:r>
              <a:rPr lang="zh-TW" altLang="en-US" sz="24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流程及操作畫面</a:t>
            </a:r>
            <a:r>
              <a:rPr lang="en-US" altLang="zh-TW" sz="16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續</a:t>
            </a:r>
            <a:r>
              <a:rPr lang="en-US" altLang="zh-TW" sz="16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600" b="1" dirty="0">
              <a:solidFill>
                <a:srgbClr val="7B3D17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580065" y="6585668"/>
            <a:ext cx="533400" cy="244476"/>
          </a:xfrm>
        </p:spPr>
        <p:txBody>
          <a:bodyPr/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pic>
        <p:nvPicPr>
          <p:cNvPr id="6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12968" cy="584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51520" y="5589240"/>
            <a:ext cx="3672408" cy="5893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139940" y="3370078"/>
            <a:ext cx="3600400" cy="1061829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400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交易結果頁面：完成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國庫款繳費交易，可以透過交易結果頁面之「友善列印」，將交易結果頁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保存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cxnSp>
        <p:nvCxnSpPr>
          <p:cNvPr id="4" name="直線接點 3"/>
          <p:cNvCxnSpPr/>
          <p:nvPr/>
        </p:nvCxnSpPr>
        <p:spPr>
          <a:xfrm flipH="1">
            <a:off x="3477547" y="4005064"/>
            <a:ext cx="662393" cy="1584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7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442520" cy="990600"/>
          </a:xfrm>
        </p:spPr>
        <p:txBody>
          <a:bodyPr vert="horz" anchor="ctr">
            <a:noAutofit/>
          </a:bodyPr>
          <a:lstStyle/>
          <a:p>
            <a:r>
              <a:rPr lang="zh-TW" altLang="en-US" sz="24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網路</a:t>
            </a:r>
            <a:r>
              <a:rPr lang="zh-TW" altLang="en-US" sz="2400" b="1" dirty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繳納國庫款交易</a:t>
            </a:r>
            <a:r>
              <a:rPr lang="zh-TW" altLang="en-US" sz="24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流程及操作畫面</a:t>
            </a:r>
            <a:r>
              <a:rPr lang="en-US" altLang="zh-TW" sz="16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續</a:t>
            </a:r>
            <a:r>
              <a:rPr lang="en-US" altLang="zh-TW" sz="1600" b="1" dirty="0" smtClean="0">
                <a:solidFill>
                  <a:srgbClr val="7B3D17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600" b="1" dirty="0">
              <a:solidFill>
                <a:srgbClr val="7B3D17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580065" y="6585668"/>
            <a:ext cx="533400" cy="244476"/>
          </a:xfrm>
        </p:spPr>
        <p:txBody>
          <a:bodyPr/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9"/>
            <a:ext cx="792088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899592" y="908721"/>
            <a:ext cx="1944216" cy="36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3611330" y="1844824"/>
            <a:ext cx="161103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9486565964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611330" y="2274223"/>
            <a:ext cx="24728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2017/04/21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 上午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06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27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611330" y="2863969"/>
            <a:ext cx="161103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12345678901234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611330" y="3299837"/>
            <a:ext cx="161103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123456789012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611330" y="4592161"/>
            <a:ext cx="25893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0000000000020130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611330" y="5027820"/>
            <a:ext cx="25893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100(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627627" y="5457219"/>
            <a:ext cx="25893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10(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55976" y="5155321"/>
            <a:ext cx="4608512" cy="577934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列印交易結果頁面後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併同海底電纜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管道申請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文件郵寄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 flipV="1">
            <a:off x="2861810" y="1045926"/>
            <a:ext cx="540060" cy="922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870" y="829499"/>
            <a:ext cx="275563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7329</TotalTime>
  <Words>391</Words>
  <Application>Microsoft Office PowerPoint</Application>
  <PresentationFormat>如螢幕大小 (4:3)</PresentationFormat>
  <Paragraphs>41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   網路繳納申請勘測舖設維護變更 海底電纜或管道路線劃定許可案規費交易流程及操作畫面</vt:lpstr>
      <vt:lpstr>網路繳納國庫款交易流程及操作畫面</vt:lpstr>
      <vt:lpstr>網路繳納國庫款交易流程及操作畫面(續)</vt:lpstr>
      <vt:lpstr>PowerPoint 簡報</vt:lpstr>
      <vt:lpstr>網路繳納國庫款交易流程及操作畫面(續)</vt:lpstr>
      <vt:lpstr>網路繳納國庫款交易流程及操作畫面(續)</vt:lpstr>
      <vt:lpstr>網路繳納國庫款交易流程及操作畫面(續)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研商「金融區塊鏈研究暨應用發展委員會」說明會</dc:title>
  <dc:creator>candy_li</dc:creator>
  <cp:lastModifiedBy>蕭莉芳</cp:lastModifiedBy>
  <cp:revision>664</cp:revision>
  <cp:lastPrinted>2017-04-19T01:01:20Z</cp:lastPrinted>
  <dcterms:created xsi:type="dcterms:W3CDTF">2016-09-12T01:31:16Z</dcterms:created>
  <dcterms:modified xsi:type="dcterms:W3CDTF">2017-12-28T03:12:24Z</dcterms:modified>
</cp:coreProperties>
</file>